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19"/>
  </p:notesMasterIdLst>
  <p:sldIdLst>
    <p:sldId id="257" r:id="rId2"/>
    <p:sldId id="256" r:id="rId3"/>
    <p:sldId id="258" r:id="rId4"/>
    <p:sldId id="259" r:id="rId5"/>
    <p:sldId id="260" r:id="rId6"/>
    <p:sldId id="273" r:id="rId7"/>
    <p:sldId id="262" r:id="rId8"/>
    <p:sldId id="263" r:id="rId9"/>
    <p:sldId id="265" r:id="rId10"/>
    <p:sldId id="266" r:id="rId11"/>
    <p:sldId id="268" r:id="rId12"/>
    <p:sldId id="269" r:id="rId13"/>
    <p:sldId id="270" r:id="rId14"/>
    <p:sldId id="267" r:id="rId15"/>
    <p:sldId id="271" r:id="rId16"/>
    <p:sldId id="272" r:id="rId17"/>
    <p:sldId id="264" r:id="rId18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7EA92C9-1653-4CB2-BF9E-1538014B4539}" type="datetimeFigureOut">
              <a:rPr lang="zh-CN" altLang="en-US"/>
              <a:pPr>
                <a:defRPr/>
              </a:pPr>
              <a:t>2015/8/26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8CCFF89-4517-41D5-8899-E0A60CA3D0C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21241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2350AB3C-EBE2-45CC-B218-D479F38442C8}" type="slidenum">
              <a:rPr lang="zh-CN" altLang="en-US"/>
              <a:pPr eaLnBrk="1" hangingPunct="1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653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17" name="副标题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E776EE1C-BBC6-45C6-B173-934E4FFEE8E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579547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5EB03-35CE-4234-916C-88E1B38CBE8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7264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B5B25-5540-4A40-A78B-46819C1D035A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4543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7AE8D-FBC8-459C-A601-0E0B9016997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6664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fld id="{6C47CCF6-C215-4BE6-BA0B-B7C900BE9B4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508049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4FDEC-123C-46E1-B8BA-897EC6A98EC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6593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17DB49-5F69-44CD-820A-72F38467CD4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333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8D0DF-F01D-427B-BED3-FEDF1232235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0969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9050B-DC43-4627-9C7D-96026CB5F18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771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2D8CBA-8A37-4A0B-BD3F-00EE6A1A4B8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715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单圆角矩形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直角三角形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任意多边形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fld id="{ECC78858-1860-494E-9B3E-E3CE2544EF2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0900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任意多边形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8" name="任意多边形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ea typeface="+mn-ea"/>
            </a:endParaRPr>
          </a:p>
        </p:txBody>
      </p:sp>
      <p:sp>
        <p:nvSpPr>
          <p:cNvPr id="1028" name="标题占位符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9" name="文本占位符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</a:defRPr>
            </a:lvl1pPr>
          </a:lstStyle>
          <a:p>
            <a:fld id="{497768FA-6468-4E5D-BE91-2D711508CC6F}" type="slidenum">
              <a:rPr lang="en-US" altLang="zh-CN"/>
              <a:pPr/>
              <a:t>‹#›</a:t>
            </a:fld>
            <a:endParaRPr lang="en-US" altLang="zh-CN"/>
          </a:p>
        </p:txBody>
      </p:sp>
      <p:grpSp>
        <p:nvGrpSpPr>
          <p:cNvPr id="1033" name="组合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任意多边形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任意多边形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4" r:id="rId2"/>
    <p:sldLayoutId id="2147483693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4" r:id="rId9"/>
    <p:sldLayoutId id="2147483690" r:id="rId10"/>
    <p:sldLayoutId id="214748369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anose="020F0502020204030204" pitchFamily="34" charset="0"/>
          <a:ea typeface="隶书" panose="02010509060101010101" pitchFamily="49" charset="-122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anose="05020102010507070707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24052;&#37329;&#65306;&#26085;&#26376;\&#39746;&#20043;&#33310;.wm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2298;&#30701;&#25991;&#20004;&#31687;&#12299;&#12298;&#26085;&#12299;&#12298;&#26376;&#12299;&#38899;&#39057;&#26391;&#35835;.mp3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395288" y="1052513"/>
            <a:ext cx="8204200" cy="108108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/>
              <a:t>短文两篇：</a:t>
            </a:r>
            <a:r>
              <a:rPr lang="en-US" altLang="zh-CN" sz="6000">
                <a:ea typeface="华文行楷" pitchFamily="2" charset="-122"/>
              </a:rPr>
              <a:t>《</a:t>
            </a:r>
            <a:r>
              <a:rPr lang="zh-CN" altLang="en-US" sz="6000">
                <a:ea typeface="华文行楷" pitchFamily="2" charset="-122"/>
              </a:rPr>
              <a:t>日</a:t>
            </a:r>
            <a:r>
              <a:rPr lang="en-US" altLang="zh-CN" sz="6000">
                <a:ea typeface="华文行楷" pitchFamily="2" charset="-122"/>
              </a:rPr>
              <a:t>》《</a:t>
            </a:r>
            <a:r>
              <a:rPr lang="zh-CN" altLang="en-US" sz="6000">
                <a:ea typeface="华文行楷" pitchFamily="2" charset="-122"/>
              </a:rPr>
              <a:t>月</a:t>
            </a:r>
            <a:r>
              <a:rPr lang="en-US" altLang="zh-CN" sz="6000">
                <a:ea typeface="华文行楷" pitchFamily="2" charset="-122"/>
              </a:rPr>
              <a:t>》</a:t>
            </a:r>
          </a:p>
        </p:txBody>
      </p:sp>
      <p:sp>
        <p:nvSpPr>
          <p:cNvPr id="5123" name="Rectangle 5"/>
          <p:cNvSpPr>
            <a:spLocks noGrp="1" noRot="1" noChangeArrowheads="1"/>
          </p:cNvSpPr>
          <p:nvPr>
            <p:ph type="subTitle" idx="1"/>
          </p:nvPr>
        </p:nvSpPr>
        <p:spPr>
          <a:xfrm>
            <a:off x="1403350" y="2852738"/>
            <a:ext cx="6400800" cy="1752600"/>
          </a:xfrm>
        </p:spPr>
        <p:txBody>
          <a:bodyPr/>
          <a:lstStyle/>
          <a:p>
            <a:pPr marR="0"/>
            <a:r>
              <a:rPr lang="zh-CN" altLang="en-US" sz="4400" b="1" smtClean="0"/>
              <a:t>巴金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611188" y="404813"/>
            <a:ext cx="865187" cy="22320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  <a:contourClr>
                <a:srgbClr val="043427"/>
              </a:contourClr>
            </a:sp3d>
          </a:bodyPr>
          <a:lstStyle/>
          <a:p>
            <a:pPr algn="ctr"/>
            <a:r>
              <a:rPr lang="zh-CN" altLang="en-US" sz="4800" kern="10">
                <a:ln w="9525">
                  <a:round/>
                  <a:headEnd/>
                  <a:tailEnd/>
                </a:ln>
                <a:solidFill>
                  <a:srgbClr val="043427"/>
                </a:solidFill>
                <a:latin typeface="宋体" panose="02010600030101010101" pitchFamily="2" charset="-122"/>
              </a:rPr>
              <a:t>月</a:t>
            </a:r>
          </a:p>
        </p:txBody>
      </p:sp>
      <p:pic>
        <p:nvPicPr>
          <p:cNvPr id="25607" name="魂之舞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9499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" fill="hold"/>
                                        <p:tgtEl>
                                          <p:spTgt spid="256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7"/>
                </p:tgtEl>
              </p:cMediaNode>
            </p:audio>
          </p:childTnLst>
        </p:cTn>
      </p:par>
    </p:tnLst>
    <p:bldLst>
      <p:bldP spid="2560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50825" y="188913"/>
            <a:ext cx="8713788" cy="667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>
                <a:solidFill>
                  <a:schemeClr val="accent4">
                    <a:lumMod val="25000"/>
                  </a:schemeClr>
                </a:solidFill>
                <a:latin typeface="方正美黑简体" pitchFamily="2" charset="-122"/>
                <a:ea typeface="方正美黑简体" pitchFamily="2" charset="-122"/>
              </a:rPr>
              <a:t>       </a:t>
            </a: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每次对着长空的一轮皓月，我会想：在这时候某某人也在凭栏望月吗？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       圆月有如一面明镜，高悬在蓝空。我们的面影都该留在镜里罢，这镜里一定有某某人的影子。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       寒夜对镜，只觉冷光扑面。面对凉月，我也有这感觉。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       在海上，山间，园内，街中，有时在静夜里一个人立在都市的高高露台上， 我望着明月，总感到寒光冷气侵入我的身子。冬季的深夜，立在小小庭院中望见落了霜的地上的月色，觉得自己衣服上也积了很厚的霜似的。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       的确，月光冷得很。我知道死了的星球是不会发出热力的，月的光是死的光。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       但是为什么还有姮娥奔月的传说呢？难道那个服了不死之药的美女便可以使这已死的星球再生吗？或者她在那一面明镜中看见了什么人的面影吧。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					              </a:t>
            </a:r>
            <a:r>
              <a:rPr lang="en-US" altLang="zh-CN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7</a:t>
            </a: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月</a:t>
            </a:r>
            <a:r>
              <a:rPr lang="en-US" altLang="zh-CN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22</a:t>
            </a: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23850" y="6165850"/>
            <a:ext cx="1368425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</a:rPr>
              <a:t>品读</a:t>
            </a:r>
          </a:p>
        </p:txBody>
      </p:sp>
      <p:pic>
        <p:nvPicPr>
          <p:cNvPr id="16387" name="Picture 5" descr="看书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42000"/>
            <a:ext cx="1225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827088" y="333375"/>
            <a:ext cx="73453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>
                <a:solidFill>
                  <a:schemeClr val="accent4">
                    <a:lumMod val="25000"/>
                  </a:schemeClr>
                </a:solidFill>
              </a:rPr>
              <a:t>1</a:t>
            </a: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、月亮在这里带给作者最突出的感受是什么</a:t>
            </a:r>
            <a:r>
              <a:rPr lang="en-US" altLang="zh-CN" sz="2800" b="1">
                <a:solidFill>
                  <a:schemeClr val="accent4">
                    <a:lumMod val="25000"/>
                  </a:schemeClr>
                </a:solidFill>
              </a:rPr>
              <a:t>?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6372225" y="1052513"/>
            <a:ext cx="16557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>
                <a:solidFill>
                  <a:schemeClr val="accent4">
                    <a:lumMod val="25000"/>
                  </a:schemeClr>
                </a:solidFill>
              </a:rPr>
              <a:t>冰冷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692275" y="40052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我望明月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692275" y="5157788"/>
            <a:ext cx="18732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嫦娥奔月</a:t>
            </a:r>
          </a:p>
        </p:txBody>
      </p:sp>
      <p:sp>
        <p:nvSpPr>
          <p:cNvPr id="28683" name="Line 11"/>
          <p:cNvSpPr>
            <a:spLocks noChangeShapeType="1"/>
          </p:cNvSpPr>
          <p:nvPr/>
        </p:nvSpPr>
        <p:spPr bwMode="auto">
          <a:xfrm>
            <a:off x="3492500" y="4292600"/>
            <a:ext cx="1081088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3563938" y="5445125"/>
            <a:ext cx="10795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4787900" y="4005263"/>
            <a:ext cx="2159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期待光明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4787900" y="5157788"/>
            <a:ext cx="23050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追求光明</a:t>
            </a:r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827088" y="1989138"/>
            <a:ext cx="7921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>
                <a:solidFill>
                  <a:schemeClr val="accent4">
                    <a:lumMod val="25000"/>
                  </a:schemeClr>
                </a:solidFill>
              </a:rPr>
              <a:t>2</a:t>
            </a: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、作者在寒夜里面对如镜的凉月，想起了什么？</a:t>
            </a:r>
          </a:p>
        </p:txBody>
      </p:sp>
      <p:sp>
        <p:nvSpPr>
          <p:cNvPr id="28688" name="Text Box 16"/>
          <p:cNvSpPr txBox="1">
            <a:spLocks noChangeArrowheads="1"/>
          </p:cNvSpPr>
          <p:nvPr/>
        </p:nvSpPr>
        <p:spPr bwMode="auto">
          <a:xfrm>
            <a:off x="827088" y="29972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>
                <a:solidFill>
                  <a:schemeClr val="accent4">
                    <a:lumMod val="25000"/>
                  </a:schemeClr>
                </a:solidFill>
                <a:latin typeface="宋体" pitchFamily="2" charset="-122"/>
              </a:rPr>
              <a:t>3</a:t>
            </a: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宋体" pitchFamily="2" charset="-122"/>
              </a:rPr>
              <a:t>、我、嫦娥追求的共同目标是什么？</a:t>
            </a:r>
          </a:p>
        </p:txBody>
      </p:sp>
      <p:sp>
        <p:nvSpPr>
          <p:cNvPr id="28689" name="AutoShape 17"/>
          <p:cNvSpPr>
            <a:spLocks/>
          </p:cNvSpPr>
          <p:nvPr/>
        </p:nvSpPr>
        <p:spPr bwMode="auto">
          <a:xfrm>
            <a:off x="6443663" y="4149725"/>
            <a:ext cx="288925" cy="1439863"/>
          </a:xfrm>
          <a:prstGeom prst="rightBrace">
            <a:avLst>
              <a:gd name="adj1" fmla="val 4152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8690" name="Oval 18"/>
          <p:cNvSpPr>
            <a:spLocks noChangeArrowheads="1"/>
          </p:cNvSpPr>
          <p:nvPr/>
        </p:nvSpPr>
        <p:spPr bwMode="auto">
          <a:xfrm>
            <a:off x="6732588" y="3789363"/>
            <a:ext cx="2411412" cy="22320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3600" b="1">
                <a:solidFill>
                  <a:schemeClr val="accent4">
                    <a:lumMod val="25000"/>
                  </a:schemeClr>
                </a:solidFill>
              </a:rPr>
              <a:t>共同目标：</a:t>
            </a:r>
          </a:p>
          <a:p>
            <a:pPr algn="ctr">
              <a:defRPr/>
            </a:pPr>
            <a:r>
              <a:rPr lang="zh-CN" altLang="en-US" sz="4400" b="1">
                <a:solidFill>
                  <a:schemeClr val="accent4">
                    <a:lumMod val="25000"/>
                  </a:schemeClr>
                </a:solidFill>
              </a:rPr>
              <a:t>光明</a:t>
            </a:r>
          </a:p>
        </p:txBody>
      </p:sp>
      <p:sp>
        <p:nvSpPr>
          <p:cNvPr id="28691" name="AutoShape 19"/>
          <p:cNvSpPr>
            <a:spLocks noChangeArrowheads="1"/>
          </p:cNvSpPr>
          <p:nvPr/>
        </p:nvSpPr>
        <p:spPr bwMode="auto">
          <a:xfrm>
            <a:off x="2339975" y="4581525"/>
            <a:ext cx="360363" cy="647700"/>
          </a:xfrm>
          <a:prstGeom prst="downArrow">
            <a:avLst>
              <a:gd name="adj1" fmla="val 50000"/>
              <a:gd name="adj2" fmla="val 44934"/>
            </a:avLst>
          </a:prstGeom>
          <a:solidFill>
            <a:srgbClr val="FFCC00"/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20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/>
      <p:bldP spid="28681" grpId="0"/>
      <p:bldP spid="28682" grpId="0"/>
      <p:bldP spid="28685" grpId="0"/>
      <p:bldP spid="28686" grpId="0"/>
      <p:bldP spid="28687" grpId="0"/>
      <p:bldP spid="28688" grpId="0"/>
      <p:bldP spid="28689" grpId="0" animBg="1"/>
      <p:bldP spid="28690" grpId="0" animBg="1"/>
      <p:bldP spid="2869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Rectangle 5"/>
          <p:cNvSpPr>
            <a:spLocks noGrp="1" noRot="1" noChangeArrowheads="1"/>
          </p:cNvSpPr>
          <p:nvPr>
            <p:ph type="ctrTitle"/>
          </p:nvPr>
        </p:nvSpPr>
        <p:spPr>
          <a:xfrm>
            <a:off x="539750" y="4005263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9600">
                <a:ea typeface="华文彩云" pitchFamily="2" charset="-122"/>
              </a:rPr>
              <a:t>诗情话“		”</a:t>
            </a:r>
          </a:p>
        </p:txBody>
      </p:sp>
      <p:sp>
        <p:nvSpPr>
          <p:cNvPr id="29704" name="AutoShape 8"/>
          <p:cNvSpPr>
            <a:spLocks noChangeArrowheads="1"/>
          </p:cNvSpPr>
          <p:nvPr/>
        </p:nvSpPr>
        <p:spPr bwMode="auto">
          <a:xfrm rot="10800000">
            <a:off x="5580063" y="4005263"/>
            <a:ext cx="1295400" cy="1366837"/>
          </a:xfrm>
          <a:prstGeom prst="moon">
            <a:avLst>
              <a:gd name="adj" fmla="val 50000"/>
            </a:avLst>
          </a:prstGeom>
          <a:solidFill>
            <a:srgbClr val="FFFF99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297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59113" y="333375"/>
            <a:ext cx="4367212" cy="146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600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静	夜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600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           （郭沫若）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95288" y="2205038"/>
            <a:ext cx="4105275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月光淡淡，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笼罩着村外的松林。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白云团团，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漏出了几点疏星。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4787900" y="2276475"/>
            <a:ext cx="3671888" cy="277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天河何处？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远远的海雾模糊。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怕会有鲛人在岸，</a:t>
            </a:r>
          </a:p>
          <a:p>
            <a:pPr eaLnBrk="1" hangingPunct="1">
              <a:spcBef>
                <a:spcPct val="5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3200" b="1">
                <a:solidFill>
                  <a:schemeClr val="tx2"/>
                </a:solidFill>
                <a:latin typeface="Tahoma" panose="020B0604030504040204" pitchFamily="34" charset="0"/>
                <a:ea typeface="隶书" panose="02010509060101010101" pitchFamily="49" charset="-122"/>
              </a:rPr>
              <a:t>对月流珠？</a:t>
            </a: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900113" y="549275"/>
            <a:ext cx="3565525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>
                <a:ea typeface="隶书" panose="02010509060101010101" pitchFamily="49" charset="-122"/>
              </a:rPr>
              <a:t>庭下如积水空明，水中藻、荇交横，盖竹柏影也。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000">
                <a:ea typeface="隶书" panose="02010509060101010101" pitchFamily="49" charset="-122"/>
              </a:rPr>
              <a:t>        苏轼</a:t>
            </a:r>
            <a:r>
              <a:rPr lang="en-US" altLang="zh-CN" sz="4000">
                <a:ea typeface="隶书" panose="02010509060101010101" pitchFamily="49" charset="-122"/>
              </a:rPr>
              <a:t>·</a:t>
            </a:r>
            <a:r>
              <a:rPr lang="zh-CN" altLang="en-US" sz="4000">
                <a:ea typeface="隶书" panose="02010509060101010101" pitchFamily="49" charset="-122"/>
              </a:rPr>
              <a:t>记承天寺夜游</a:t>
            </a:r>
          </a:p>
        </p:txBody>
      </p:sp>
      <p:pic>
        <p:nvPicPr>
          <p:cNvPr id="19459" name="Picture 5" descr="月上梅梢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2113" y="0"/>
            <a:ext cx="3671887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2771775" y="1125538"/>
            <a:ext cx="5576888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竹里馆</a:t>
            </a:r>
            <a:r>
              <a:rPr lang="en-US" altLang="zh-CN" sz="36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(</a:t>
            </a:r>
            <a:r>
              <a:rPr lang="zh-CN" altLang="en-US" sz="36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王维</a:t>
            </a:r>
            <a:r>
              <a:rPr lang="en-US" altLang="zh-CN" sz="36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endParaRPr lang="en-US" altLang="zh-CN" sz="3600">
              <a:solidFill>
                <a:srgbClr val="00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独坐幽篁里，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弹琴复长啸。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深林人不知，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4400">
                <a:solidFill>
                  <a:srgbClr val="00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明月来相照。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611188" y="260350"/>
            <a:ext cx="7704137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4000" b="1"/>
              <a:t>作业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000" b="1"/>
              <a:t>1</a:t>
            </a:r>
            <a:r>
              <a:rPr lang="zh-CN" altLang="en-US" sz="4000" b="1"/>
              <a:t>、朗读</a:t>
            </a:r>
            <a:r>
              <a:rPr lang="en-US" altLang="zh-CN" sz="4000" b="1"/>
              <a:t>《</a:t>
            </a:r>
            <a:r>
              <a:rPr lang="zh-CN" altLang="en-US" sz="4000" b="1"/>
              <a:t>日</a:t>
            </a:r>
            <a:r>
              <a:rPr lang="en-US" altLang="zh-CN" sz="4000" b="1"/>
              <a:t>》《</a:t>
            </a:r>
            <a:r>
              <a:rPr lang="zh-CN" altLang="en-US" sz="4000" b="1"/>
              <a:t>月</a:t>
            </a:r>
            <a:r>
              <a:rPr lang="en-US" altLang="zh-CN" sz="4000" b="1"/>
              <a:t>》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000" b="1"/>
              <a:t>2</a:t>
            </a:r>
            <a:r>
              <a:rPr lang="zh-CN" altLang="en-US" sz="4000" b="1"/>
              <a:t>、以“日”或“月”为描写对象，试着写一首短诗（注意抒情的表达方式的运用）。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000" b="1"/>
              <a:t>3</a:t>
            </a:r>
            <a:r>
              <a:rPr lang="zh-CN" altLang="en-US" sz="4000" b="1"/>
              <a:t>、收集本课所学的“月”的诗词，抄写在古诗词归类本上。</a:t>
            </a:r>
            <a:r>
              <a:rPr lang="zh-CN" altLang="en-US" sz="4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5580063" y="188913"/>
            <a:ext cx="2881312" cy="5762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华文彩云" panose="02010800040101010101" pitchFamily="2" charset="-122"/>
                <a:ea typeface="华文彩云" panose="02010800040101010101" pitchFamily="2" charset="-122"/>
              </a:rPr>
              <a:t>走近巴金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4356100" y="1268413"/>
            <a:ext cx="4500563" cy="521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巴金，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1904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年生。原名李尧棠，字芾甘。现、当代著名文学家。第一篇长篇小说是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灭亡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，发表时始用巴金的笔名。主要作品有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激流三部曲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（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家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春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秋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）、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爱情三部曲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（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雾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雨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电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）等中长篇小说；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复仇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等短篇小说集和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龙</a:t>
            </a:r>
            <a:r>
              <a:rPr lang="en-US" altLang="zh-CN" sz="2800" b="1">
                <a:ea typeface="方正姚体" panose="02010601030101010101" pitchFamily="2" charset="-122"/>
              </a:rPr>
              <a:t>·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虎</a:t>
            </a:r>
            <a:r>
              <a:rPr lang="en-US" altLang="zh-CN" sz="2800" b="1">
                <a:ea typeface="方正姚体" panose="02010601030101010101" pitchFamily="2" charset="-122"/>
              </a:rPr>
              <a:t>·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狗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等散文集；文革后出版的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《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随想录</a:t>
            </a:r>
            <a:r>
              <a:rPr lang="en-US" altLang="zh-CN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》</a:t>
            </a:r>
            <a:r>
              <a:rPr lang="zh-CN" altLang="en-US" sz="2800" b="1">
                <a:latin typeface="方正姚体" panose="02010601030101010101" pitchFamily="2" charset="-122"/>
                <a:ea typeface="方正姚体" panose="02010601030101010101" pitchFamily="2" charset="-122"/>
              </a:rPr>
              <a:t>引起巨大的反响。</a:t>
            </a:r>
          </a:p>
        </p:txBody>
      </p:sp>
      <p:pic>
        <p:nvPicPr>
          <p:cNvPr id="2056" name="Picture 8" descr="巴金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8913"/>
            <a:ext cx="2547937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 descr="巴金在写作中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3919538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巴金作品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644900"/>
            <a:ext cx="403225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学习目标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484313"/>
            <a:ext cx="8842375" cy="4421187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altLang="zh-CN" b="1" dirty="0">
                <a:solidFill>
                  <a:schemeClr val="accent4">
                    <a:lumMod val="25000"/>
                  </a:schemeClr>
                </a:solidFill>
              </a:rPr>
              <a:t>1</a:t>
            </a:r>
            <a:r>
              <a:rPr lang="zh-CN" altLang="en-US" b="1" dirty="0">
                <a:solidFill>
                  <a:schemeClr val="accent4">
                    <a:lumMod val="25000"/>
                  </a:schemeClr>
                </a:solidFill>
              </a:rPr>
              <a:t>、准确把握朗读的重音、节奏；有感情；了解课文内容，理解两篇短文的主题思想。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altLang="zh-CN" b="1" dirty="0">
                <a:solidFill>
                  <a:schemeClr val="accent4">
                    <a:lumMod val="25000"/>
                  </a:schemeClr>
                </a:solidFill>
              </a:rPr>
              <a:t>2</a:t>
            </a:r>
            <a:r>
              <a:rPr lang="zh-CN" altLang="en-US" b="1" dirty="0">
                <a:solidFill>
                  <a:schemeClr val="accent4">
                    <a:lumMod val="25000"/>
                  </a:schemeClr>
                </a:solidFill>
              </a:rPr>
              <a:t>、了解神话传说“夸父逐日”和“嫦娥奔月”在文中的深意；品评关键语句，理解作者的思想感情。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altLang="zh-CN" b="1" dirty="0">
                <a:solidFill>
                  <a:schemeClr val="accent4">
                    <a:lumMod val="25000"/>
                  </a:schemeClr>
                </a:solidFill>
              </a:rPr>
              <a:t>3</a:t>
            </a:r>
            <a:r>
              <a:rPr lang="zh-CN" altLang="en-US" b="1" dirty="0">
                <a:solidFill>
                  <a:schemeClr val="accent4">
                    <a:lumMod val="25000"/>
                  </a:schemeClr>
                </a:solidFill>
              </a:rPr>
              <a:t>、理解作者对人生、对生活的希望和信念，培养积极奋发、坚韧向上的理想人格。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altLang="zh-CN" b="1" dirty="0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2843213" y="836613"/>
            <a:ext cx="5975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成语：飞蛾扑火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067175" y="2852738"/>
            <a:ext cx="35274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神话</a:t>
            </a: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《</a:t>
            </a: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夸父逐日</a:t>
            </a: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》</a:t>
            </a:r>
          </a:p>
        </p:txBody>
      </p:sp>
      <p:pic>
        <p:nvPicPr>
          <p:cNvPr id="8196" name="Picture 7" descr="飞蛾扑火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2305050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9" descr="夸父逐日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2781300"/>
            <a:ext cx="2554287" cy="3816350"/>
          </a:xfrm>
          <a:noFill/>
        </p:spPr>
      </p:pic>
      <p:sp>
        <p:nvSpPr>
          <p:cNvPr id="17420" name="AutoShape 12"/>
          <p:cNvSpPr>
            <a:spLocks noChangeArrowheads="1"/>
          </p:cNvSpPr>
          <p:nvPr/>
        </p:nvSpPr>
        <p:spPr bwMode="auto">
          <a:xfrm>
            <a:off x="3132138" y="4292600"/>
            <a:ext cx="4608512" cy="1657350"/>
          </a:xfrm>
          <a:prstGeom prst="wedgeRoundRectCallout">
            <a:avLst>
              <a:gd name="adj1" fmla="val -46968"/>
              <a:gd name="adj2" fmla="val 68296"/>
              <a:gd name="adj3" fmla="val 16667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zh-CN" altLang="en-US" sz="2400" b="1">
                <a:solidFill>
                  <a:schemeClr val="accent4">
                    <a:lumMod val="25000"/>
                  </a:schemeClr>
                </a:solidFill>
              </a:rPr>
              <a:t>夸父与日逐走，入日；渴，欲得饮，饮于河、渭；河、谓不足，北饮大泽，未至，道渴而死。弃其杖，化为邓林。</a:t>
            </a:r>
          </a:p>
        </p:txBody>
      </p:sp>
      <p:sp>
        <p:nvSpPr>
          <p:cNvPr id="17422" name="AutoShape 14"/>
          <p:cNvSpPr>
            <a:spLocks noChangeArrowheads="1"/>
          </p:cNvSpPr>
          <p:nvPr/>
        </p:nvSpPr>
        <p:spPr bwMode="auto">
          <a:xfrm>
            <a:off x="6335713" y="1125538"/>
            <a:ext cx="2052637" cy="1368425"/>
          </a:xfrm>
          <a:prstGeom prst="wedgeRoundRectCallout">
            <a:avLst>
              <a:gd name="adj1" fmla="val -72736"/>
              <a:gd name="adj2" fmla="val -35269"/>
              <a:gd name="adj3" fmla="val 16667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比喻自取灭亡。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74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0" grpId="0" animBg="1"/>
      <p:bldP spid="174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79388" y="908050"/>
            <a:ext cx="8964612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>
                <a:solidFill>
                  <a:schemeClr val="accent4">
                    <a:lumMod val="25000"/>
                  </a:schemeClr>
                </a:solidFill>
                <a:latin typeface="宋体" pitchFamily="2" charset="-122"/>
              </a:rPr>
              <a:t>读准这些字词：</a:t>
            </a:r>
          </a:p>
          <a:p>
            <a:pPr>
              <a:spcBef>
                <a:spcPct val="50000"/>
              </a:spcBef>
              <a:defRPr/>
            </a:pPr>
            <a:r>
              <a:rPr lang="zh-CN" altLang="en-US" sz="3600" b="1">
                <a:solidFill>
                  <a:schemeClr val="accent4">
                    <a:lumMod val="25000"/>
                  </a:schemeClr>
                </a:solidFill>
                <a:latin typeface="宋体" pitchFamily="2" charset="-122"/>
              </a:rPr>
              <a:t>瞬	  旸	宁（愿）  当儿	   撮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600" b="1">
                <a:solidFill>
                  <a:schemeClr val="accent4">
                    <a:lumMod val="25000"/>
                  </a:schemeClr>
                </a:solidFill>
                <a:latin typeface="宋体" pitchFamily="2" charset="-122"/>
              </a:rPr>
              <a:t>Shùn yánɡ   nìnɡ      d</a:t>
            </a:r>
            <a:r>
              <a:rPr lang="en-US" altLang="zh-CN" sz="3600" b="1">
                <a:solidFill>
                  <a:schemeClr val="accent4">
                    <a:lumMod val="25000"/>
                  </a:schemeClr>
                </a:solidFill>
              </a:rPr>
              <a:t>ā</a:t>
            </a:r>
            <a:r>
              <a:rPr lang="en-US" altLang="zh-CN" sz="3600" b="1">
                <a:solidFill>
                  <a:schemeClr val="accent4">
                    <a:lumMod val="25000"/>
                  </a:schemeClr>
                </a:solidFill>
                <a:latin typeface="宋体" pitchFamily="2" charset="-122"/>
              </a:rPr>
              <a:t>nɡr    cuō</a:t>
            </a:r>
          </a:p>
        </p:txBody>
      </p:sp>
      <p:pic>
        <p:nvPicPr>
          <p:cNvPr id="9219" name="Picture 5" descr="看书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260350"/>
            <a:ext cx="1225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156325" y="333375"/>
            <a:ext cx="1512888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  <a:ea typeface="方正美黑简体" pitchFamily="2" charset="-122"/>
              </a:rPr>
              <a:t>认读</a:t>
            </a:r>
          </a:p>
        </p:txBody>
      </p:sp>
      <p:sp useBgFill="1">
        <p:nvSpPr>
          <p:cNvPr id="19464" name="Rectangle 8"/>
          <p:cNvSpPr>
            <a:spLocks noChangeArrowheads="1"/>
          </p:cNvSpPr>
          <p:nvPr/>
        </p:nvSpPr>
        <p:spPr bwMode="auto">
          <a:xfrm>
            <a:off x="250825" y="2708275"/>
            <a:ext cx="1008063" cy="43338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 useBgFill="1">
        <p:nvSpPr>
          <p:cNvPr id="19465" name="Rectangle 9"/>
          <p:cNvSpPr>
            <a:spLocks noChangeArrowheads="1"/>
          </p:cNvSpPr>
          <p:nvPr/>
        </p:nvSpPr>
        <p:spPr bwMode="auto">
          <a:xfrm>
            <a:off x="1403350" y="2708275"/>
            <a:ext cx="1081088" cy="43338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 useBgFill="1">
        <p:nvSpPr>
          <p:cNvPr id="19466" name="Rectangle 10"/>
          <p:cNvSpPr>
            <a:spLocks noChangeArrowheads="1"/>
          </p:cNvSpPr>
          <p:nvPr/>
        </p:nvSpPr>
        <p:spPr bwMode="auto">
          <a:xfrm>
            <a:off x="2987675" y="2708275"/>
            <a:ext cx="1008063" cy="43338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 useBgFill="1">
        <p:nvSpPr>
          <p:cNvPr id="19467" name="Rectangle 11"/>
          <p:cNvSpPr>
            <a:spLocks noChangeArrowheads="1"/>
          </p:cNvSpPr>
          <p:nvPr/>
        </p:nvSpPr>
        <p:spPr bwMode="auto">
          <a:xfrm>
            <a:off x="5292725" y="2708275"/>
            <a:ext cx="1223963" cy="43338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 useBgFill="1">
        <p:nvSpPr>
          <p:cNvPr id="19468" name="Rectangle 12"/>
          <p:cNvSpPr>
            <a:spLocks noChangeArrowheads="1"/>
          </p:cNvSpPr>
          <p:nvPr/>
        </p:nvSpPr>
        <p:spPr bwMode="auto">
          <a:xfrm>
            <a:off x="7308850" y="2708275"/>
            <a:ext cx="1008063" cy="43338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5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0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19464" grpId="0" animBg="1"/>
      <p:bldP spid="19465" grpId="0" animBg="1"/>
      <p:bldP spid="19466" grpId="0" animBg="1"/>
      <p:bldP spid="19467" grpId="0" animBg="1"/>
      <p:bldP spid="194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179388" y="404813"/>
            <a:ext cx="8675687" cy="606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日</a:t>
            </a:r>
          </a:p>
          <a:p>
            <a:pPr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        为着追求光和热，将身子扑向灯火，终于死在灯下，或者浸在油中，飞蛾是值得赞美的。在最后的一瞬间它得到光，也得到热了。</a:t>
            </a:r>
            <a:b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</a:b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　　我怀念上古的夸父，他追赶日影，渴死在旸谷。</a:t>
            </a:r>
          </a:p>
          <a:p>
            <a:pPr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        为着追求光和热，人宁愿舍弃自己的生命。生命是可爱的。但寒冷的、寂寞的生，却不如轰轰烈烈的死。</a:t>
            </a:r>
            <a:b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</a:b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　　没有了光和热，这人间不是会成为黑暗的寒冷世界吗？</a:t>
            </a:r>
            <a:b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</a:b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　　倘使有一双翅膀，我甘愿做人间的飞蛾。我要飞向火热的日球。让我在眼前一阵光、身内一阵热的当儿，失去知觉，而化作一阵烟，一撮灰。</a:t>
            </a:r>
          </a:p>
          <a:p>
            <a:pPr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							</a:t>
            </a:r>
            <a:r>
              <a:rPr lang="en-US" altLang="zh-CN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7</a:t>
            </a: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月</a:t>
            </a:r>
            <a:r>
              <a:rPr lang="en-US" altLang="zh-CN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21</a:t>
            </a: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  <a:latin typeface="方正姚体" pitchFamily="2" charset="-122"/>
                <a:ea typeface="方正姚体" pitchFamily="2" charset="-122"/>
              </a:rPr>
              <a:t>日</a:t>
            </a:r>
            <a:r>
              <a:rPr lang="zh-CN" altLang="en-US" sz="2800">
                <a:solidFill>
                  <a:schemeClr val="accent4">
                    <a:lumMod val="25000"/>
                  </a:schemeClr>
                </a:solidFill>
                <a:latin typeface="方正美黑简体" pitchFamily="2" charset="-122"/>
                <a:ea typeface="方正美黑简体" pitchFamily="2" charset="-122"/>
              </a:rPr>
              <a:t>　　</a:t>
            </a:r>
          </a:p>
        </p:txBody>
      </p:sp>
      <p:sp>
        <p:nvSpPr>
          <p:cNvPr id="35845" name="AutoShape 5">
            <a:hlinkClick r:id="rId3" action="ppaction://hlinkfile" highlightClick="1">
              <a:snd r:embed="rId2" name="applause.wav"/>
            </a:hlinkClick>
          </p:cNvPr>
          <p:cNvSpPr>
            <a:spLocks noChangeArrowheads="1"/>
          </p:cNvSpPr>
          <p:nvPr/>
        </p:nvSpPr>
        <p:spPr bwMode="auto">
          <a:xfrm>
            <a:off x="8316913" y="6092825"/>
            <a:ext cx="358775" cy="431800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看书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300663"/>
            <a:ext cx="12255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763713" y="5734050"/>
            <a:ext cx="1512887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品读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932363" y="5734050"/>
            <a:ext cx="1584325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chemeClr val="accent4">
                    <a:lumMod val="25000"/>
                  </a:schemeClr>
                </a:solidFill>
              </a:rPr>
              <a:t>悟读</a:t>
            </a:r>
          </a:p>
        </p:txBody>
      </p:sp>
      <p:sp>
        <p:nvSpPr>
          <p:cNvPr id="21511" name="Line 7"/>
          <p:cNvSpPr>
            <a:spLocks noChangeShapeType="1"/>
          </p:cNvSpPr>
          <p:nvPr/>
        </p:nvSpPr>
        <p:spPr bwMode="auto">
          <a:xfrm>
            <a:off x="3348038" y="6021388"/>
            <a:ext cx="13684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116013" y="692150"/>
            <a:ext cx="68405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1</a:t>
            </a: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、</a:t>
            </a: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《</a:t>
            </a: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日</a:t>
            </a: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》</a:t>
            </a: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描写的对象有哪些？</a:t>
            </a:r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116013" y="2060575"/>
            <a:ext cx="66960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2</a:t>
            </a: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、他们的行为、意愿分别是什么？</a:t>
            </a: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187450" y="3573463"/>
            <a:ext cx="59055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3</a:t>
            </a: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、他们的共同目标又是什么？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15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15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15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  <p:bldP spid="21513" grpId="0"/>
      <p:bldP spid="215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611188" y="476250"/>
            <a:ext cx="3095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600" b="1">
                <a:solidFill>
                  <a:schemeClr val="accent4">
                    <a:lumMod val="25000"/>
                  </a:schemeClr>
                </a:solidFill>
              </a:rPr>
              <a:t>飞蛾；夸父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0" y="2708275"/>
            <a:ext cx="792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 b="1">
                <a:solidFill>
                  <a:schemeClr val="accent4">
                    <a:lumMod val="25000"/>
                  </a:schemeClr>
                </a:solidFill>
              </a:rPr>
              <a:t>品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3203575" y="549275"/>
            <a:ext cx="34559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（扑火；追日）</a:t>
            </a:r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1908175" y="1196975"/>
            <a:ext cx="0" cy="1223963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547813" y="2636838"/>
            <a:ext cx="720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 b="1">
                <a:solidFill>
                  <a:schemeClr val="accent4">
                    <a:lumMod val="25000"/>
                  </a:schemeClr>
                </a:solidFill>
              </a:rPr>
              <a:t>人</a:t>
            </a:r>
          </a:p>
        </p:txBody>
      </p:sp>
      <p:sp>
        <p:nvSpPr>
          <p:cNvPr id="22538" name="Line 10"/>
          <p:cNvSpPr>
            <a:spLocks noChangeShapeType="1"/>
          </p:cNvSpPr>
          <p:nvPr/>
        </p:nvSpPr>
        <p:spPr bwMode="auto">
          <a:xfrm>
            <a:off x="1908175" y="3357563"/>
            <a:ext cx="0" cy="1223962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1476375" y="4724400"/>
            <a:ext cx="863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5400" b="1">
                <a:solidFill>
                  <a:schemeClr val="accent4">
                    <a:lumMod val="25000"/>
                  </a:schemeClr>
                </a:solidFill>
              </a:rPr>
              <a:t>我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203575" y="2708275"/>
            <a:ext cx="28082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（舍弃生命）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3203575" y="4941888"/>
            <a:ext cx="30241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（愿做飞蛾）</a:t>
            </a: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6011863" y="1052513"/>
            <a:ext cx="792162" cy="18716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5651500" y="3068638"/>
            <a:ext cx="1152525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V="1">
            <a:off x="5724525" y="3284538"/>
            <a:ext cx="1008063" cy="194468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zh-CN" altLang="en-US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22545" name="Oval 17"/>
          <p:cNvSpPr>
            <a:spLocks noChangeArrowheads="1"/>
          </p:cNvSpPr>
          <p:nvPr/>
        </p:nvSpPr>
        <p:spPr bwMode="auto">
          <a:xfrm>
            <a:off x="6877050" y="2708275"/>
            <a:ext cx="1152525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zh-CN" altLang="en-US" sz="4000" b="1">
                <a:solidFill>
                  <a:schemeClr val="accent4">
                    <a:lumMod val="25000"/>
                  </a:schemeClr>
                </a:solidFill>
              </a:rPr>
              <a:t>悟</a:t>
            </a:r>
          </a:p>
        </p:txBody>
      </p:sp>
      <p:sp>
        <p:nvSpPr>
          <p:cNvPr id="22546" name="Text Box 18"/>
          <p:cNvSpPr txBox="1">
            <a:spLocks noChangeArrowheads="1"/>
          </p:cNvSpPr>
          <p:nvPr/>
        </p:nvSpPr>
        <p:spPr bwMode="auto">
          <a:xfrm>
            <a:off x="6732588" y="3789363"/>
            <a:ext cx="241141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4000" b="1">
                <a:solidFill>
                  <a:schemeClr val="accent4">
                    <a:lumMod val="25000"/>
                  </a:schemeClr>
                </a:solidFill>
              </a:rPr>
              <a:t>追求</a:t>
            </a:r>
            <a:r>
              <a:rPr lang="zh-CN" altLang="en-US" sz="4400" b="1">
                <a:solidFill>
                  <a:schemeClr val="accent4">
                    <a:lumMod val="25000"/>
                  </a:schemeClr>
                </a:solidFill>
              </a:rPr>
              <a:t>光明</a:t>
            </a:r>
            <a:r>
              <a:rPr lang="zh-CN" altLang="en-US" sz="4000" b="1">
                <a:solidFill>
                  <a:schemeClr val="accent4">
                    <a:lumMod val="25000"/>
                  </a:schemeClr>
                </a:solidFill>
              </a:rPr>
              <a:t>而献身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253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225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70" decel="100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770" decel="100000"/>
                                        <p:tgtEl>
                                          <p:spTgt spid="2253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5" dur="77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7" dur="77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225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70" decel="100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770" decel="100000"/>
                                        <p:tgtEl>
                                          <p:spTgt spid="225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7" dur="77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9" dur="77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770" decel="100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770" decel="100000"/>
                                        <p:tgtEl>
                                          <p:spTgt spid="225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8" dur="77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0" dur="77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70" decel="1000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770" decel="100000"/>
                                        <p:tgtEl>
                                          <p:spTgt spid="225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8" dur="77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0" dur="77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22535" grpId="0"/>
      <p:bldP spid="22537" grpId="0"/>
      <p:bldP spid="22539" grpId="0"/>
      <p:bldP spid="22540" grpId="0"/>
      <p:bldP spid="22541" grpId="0"/>
      <p:bldP spid="22545" grpId="0" animBg="1"/>
      <p:bldP spid="2254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755650" y="1700213"/>
            <a:ext cx="72009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>
                <a:solidFill>
                  <a:schemeClr val="accent4">
                    <a:lumMod val="25000"/>
                  </a:schemeClr>
                </a:solidFill>
              </a:rPr>
              <a:t>      </a:t>
            </a: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文章创作于抗战最艰苦的时期，全国人民包括巴金都在企盼胜利的到来。飞蛾、夸父追求光和热，象征志士仁人为祖国、为民族轰轰烈烈地献身。作者歌颂光明，赞美那些为了追求光和热而不惜牺牲自己生命的人。作者由赞美飞蛾到渴望自己变成飞蛾，这是质的飞跃，美的升华。 </a:t>
            </a: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900113" y="765175"/>
            <a:ext cx="6769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sz="3200" b="1">
                <a:solidFill>
                  <a:schemeClr val="accent4">
                    <a:lumMod val="25000"/>
                  </a:schemeClr>
                </a:solidFill>
              </a:rPr>
              <a:t>你如何理解作者的这种人生追求？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1"/>
  <p:tag name="AS_OS" val="Microsoft Windows NT 5.1.2600 Service Pack 3"/>
  <p:tag name="AS_RELEASE_DATE" val="2013.02.28"/>
  <p:tag name="AS_VERSION" val="7.2.0.0"/>
  <p:tag name="AS_TITLE" val="Aspose.Slides for .NET 2.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流畅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527</TotalTime>
  <Words>880</Words>
  <Application>Microsoft Office PowerPoint</Application>
  <PresentationFormat>全屏显示(4:3)</PresentationFormat>
  <Paragraphs>79</Paragraphs>
  <Slides>17</Slides>
  <Notes>1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流畅</vt:lpstr>
      <vt:lpstr>短文两篇：《日》《月》</vt:lpstr>
      <vt:lpstr>PowerPoint 演示文稿</vt:lpstr>
      <vt:lpstr>学习目标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诗情话“  ”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squall</dc:creator>
  <cp:lastModifiedBy>Administrator</cp:lastModifiedBy>
  <cp:revision>51</cp:revision>
  <dcterms:created xsi:type="dcterms:W3CDTF">2004-02-29T13:06:02Z</dcterms:created>
  <dcterms:modified xsi:type="dcterms:W3CDTF">2015-08-26T09:08:51Z</dcterms:modified>
</cp:coreProperties>
</file>